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  <Override PartName="/ppt/charts/style4.xml" ContentType="application/vnd.ms-office.chartstyle+xml"/>
  <Override PartName="/ppt/charts/colors4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1" r:id="rId3"/>
    <p:sldId id="262" r:id="rId4"/>
    <p:sldId id="264" r:id="rId5"/>
    <p:sldId id="263" r:id="rId6"/>
    <p:sldId id="265" r:id="rId7"/>
    <p:sldId id="271" r:id="rId8"/>
    <p:sldId id="266" r:id="rId9"/>
    <p:sldId id="267" r:id="rId10"/>
    <p:sldId id="26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737" autoAdjust="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cap="all" baseline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ГИА-11: выбор предметов</a:t>
            </a:r>
          </a:p>
        </c:rich>
      </c:tx>
      <c:layout>
        <c:manualLayout>
          <c:xMode val="edge"/>
          <c:yMode val="edge"/>
          <c:x val="0.30725982409640368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Выбор предметов ЕГЭ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5.5695565989743831E-2"/>
                  <c:y val="0.1351851851851851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7.5586839557509389E-2"/>
                  <c:y val="-5.555555555555555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1.0608679236141682E-2"/>
                  <c:y val="-4.444444444444444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7.9565094271062606E-3"/>
                  <c:y val="-3.703703703703703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-5.3043396180708406E-2"/>
                  <c:y val="6.481481481481481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-3.8456462231013594E-2"/>
                  <c:y val="2.962962962962963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7"/>
              <c:layout>
                <c:manualLayout>
                  <c:x val="-3.7130377326495885E-2"/>
                  <c:y val="3.703703703703703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8"/>
              <c:layout>
                <c:manualLayout>
                  <c:x val="2.9173867899389624E-2"/>
                  <c:y val="-7.407407407407407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9"/>
              <c:layout>
                <c:manualLayout>
                  <c:x val="0.12067372631111163"/>
                  <c:y val="1.296281714785651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Лист1!$A$2:$A$11</c:f>
              <c:strCache>
                <c:ptCount val="10"/>
                <c:pt idx="0">
                  <c:v>Математика профильная</c:v>
                </c:pt>
                <c:pt idx="1">
                  <c:v>Обществознание</c:v>
                </c:pt>
                <c:pt idx="2">
                  <c:v>Английский язык </c:v>
                </c:pt>
                <c:pt idx="3">
                  <c:v>Информатика </c:v>
                </c:pt>
                <c:pt idx="4">
                  <c:v>Биология</c:v>
                </c:pt>
                <c:pt idx="5">
                  <c:v>Физика </c:v>
                </c:pt>
                <c:pt idx="6">
                  <c:v>Химия</c:v>
                </c:pt>
                <c:pt idx="7">
                  <c:v>История</c:v>
                </c:pt>
                <c:pt idx="8">
                  <c:v>Литература</c:v>
                </c:pt>
                <c:pt idx="9">
                  <c:v>География 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29</c:v>
                </c:pt>
                <c:pt idx="1">
                  <c:v>27</c:v>
                </c:pt>
                <c:pt idx="2">
                  <c:v>12</c:v>
                </c:pt>
                <c:pt idx="3">
                  <c:v>11</c:v>
                </c:pt>
                <c:pt idx="4">
                  <c:v>9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1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3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4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5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6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Lbls>
            <c:dLbl>
              <c:idx val="0"/>
              <c:layout>
                <c:manualLayout>
                  <c:x val="4.6296296296296294E-3"/>
                  <c:y val="-0.4086982151643749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6296296296296016E-3"/>
                  <c:y val="-0.401442300787699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0864197530864196E-3"/>
                  <c:y val="-0.4141432442112319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070258578788762E-3"/>
                  <c:y val="-0.3941866073584781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0864197530864196E-3"/>
                  <c:y val="-0.3754754513017450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4.6296296296296294E-3"/>
                  <c:y val="-0.3591721805944944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3.0864197530863064E-3"/>
                  <c:y val="-0.3339178866464441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800" b="1" dirty="0" smtClean="0"/>
                      <a:t>64</a:t>
                    </a:r>
                    <a:endParaRPr lang="en-US" sz="180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79</c:v>
                </c:pt>
                <c:pt idx="1">
                  <c:v>81</c:v>
                </c:pt>
                <c:pt idx="2">
                  <c:v>79</c:v>
                </c:pt>
                <c:pt idx="3">
                  <c:v>76</c:v>
                </c:pt>
                <c:pt idx="4">
                  <c:v>73</c:v>
                </c:pt>
                <c:pt idx="5">
                  <c:v>70</c:v>
                </c:pt>
                <c:pt idx="6">
                  <c:v>64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854464"/>
        <c:axId val="39856000"/>
      </c:barChart>
      <c:catAx>
        <c:axId val="39854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856000"/>
        <c:crosses val="autoZero"/>
        <c:auto val="1"/>
        <c:lblAlgn val="ctr"/>
        <c:lblOffset val="100"/>
        <c:noMultiLvlLbl val="0"/>
      </c:catAx>
      <c:valAx>
        <c:axId val="39856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854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E26B3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3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4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5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6"/>
            <c:invertIfNegative val="0"/>
            <c:bubble3D val="0"/>
            <c:spPr>
              <a:solidFill>
                <a:schemeClr val="accent2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Lbls>
            <c:dLbl>
              <c:idx val="0"/>
              <c:layout>
                <c:manualLayout>
                  <c:x val="3.0862982404977154E-3"/>
                  <c:y val="-0.3640840634357814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4406289491591331E-3"/>
                  <c:y val="-0.3975896400390370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6296296296296294E-3"/>
                  <c:y val="-0.3299622643843973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3.4406289491591331E-3"/>
                  <c:y val="-0.3597499581856943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0018099206310814E-16"/>
                  <c:y val="-0.3650793650793650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5432098765432098E-3"/>
                  <c:y val="-0.38723250720343938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chemeClr val="tx1"/>
                        </a:solidFill>
                      </a:rPr>
                      <a:t>68</a:t>
                    </a:r>
                    <a:endParaRPr lang="ru-RU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6"/>
              <c:layout>
                <c:manualLayout>
                  <c:x val="3.0864197530865328E-3"/>
                  <c:y val="-0.4068747358297008"/>
                </c:manualLayout>
              </c:layout>
              <c:tx>
                <c:rich>
                  <a:bodyPr/>
                  <a:lstStyle/>
                  <a:p>
                    <a:r>
                      <a:rPr lang="ru-RU" sz="1800" b="1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rPr>
                      <a:t>69</a:t>
                    </a:r>
                    <a:endParaRPr lang="en-US" sz="18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</a:endParaRP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61</c:v>
                </c:pt>
                <c:pt idx="1">
                  <c:v>67</c:v>
                </c:pt>
                <c:pt idx="2">
                  <c:v>56</c:v>
                </c:pt>
                <c:pt idx="3">
                  <c:v>62</c:v>
                </c:pt>
                <c:pt idx="4">
                  <c:v>63</c:v>
                </c:pt>
                <c:pt idx="5">
                  <c:v>68</c:v>
                </c:pt>
                <c:pt idx="6">
                  <c:v>69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3408768"/>
        <c:axId val="43418752"/>
      </c:barChart>
      <c:catAx>
        <c:axId val="43408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3418752"/>
        <c:crosses val="autoZero"/>
        <c:auto val="1"/>
        <c:lblAlgn val="ctr"/>
        <c:lblOffset val="100"/>
        <c:noMultiLvlLbl val="0"/>
      </c:catAx>
      <c:valAx>
        <c:axId val="43418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3408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800">
                <a:solidFill>
                  <a:schemeClr val="tx2">
                    <a:lumMod val="50000"/>
                  </a:schemeClr>
                </a:solidFill>
              </a:rPr>
              <a:t>Средние</a:t>
            </a:r>
            <a:r>
              <a:rPr lang="ru-RU" sz="2800" baseline="0">
                <a:solidFill>
                  <a:schemeClr val="tx2">
                    <a:lumMod val="50000"/>
                  </a:schemeClr>
                </a:solidFill>
              </a:rPr>
              <a:t> баллы по предметам</a:t>
            </a:r>
            <a:endParaRPr lang="ru-RU" sz="2800">
              <a:solidFill>
                <a:schemeClr val="tx2">
                  <a:lumMod val="50000"/>
                </a:schemeClr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Английский язык</c:v>
                </c:pt>
                <c:pt idx="1">
                  <c:v>Информатика</c:v>
                </c:pt>
                <c:pt idx="2">
                  <c:v>История</c:v>
                </c:pt>
                <c:pt idx="3">
                  <c:v>Обществознание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67</c:v>
                </c:pt>
                <c:pt idx="1">
                  <c:v>58</c:v>
                </c:pt>
                <c:pt idx="2">
                  <c:v>68</c:v>
                </c:pt>
                <c:pt idx="3">
                  <c:v>53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Английский язык</c:v>
                </c:pt>
                <c:pt idx="1">
                  <c:v>Информатика</c:v>
                </c:pt>
                <c:pt idx="2">
                  <c:v>История</c:v>
                </c:pt>
                <c:pt idx="3">
                  <c:v>Обществознание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65</c:v>
                </c:pt>
                <c:pt idx="1">
                  <c:v>74</c:v>
                </c:pt>
                <c:pt idx="2">
                  <c:v>56</c:v>
                </c:pt>
                <c:pt idx="3">
                  <c:v>59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Английский язык</c:v>
                </c:pt>
                <c:pt idx="1">
                  <c:v>Информатика</c:v>
                </c:pt>
                <c:pt idx="2">
                  <c:v>История</c:v>
                </c:pt>
                <c:pt idx="3">
                  <c:v>Обществознание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68</c:v>
                </c:pt>
                <c:pt idx="1">
                  <c:v>74</c:v>
                </c:pt>
                <c:pt idx="2">
                  <c:v>62</c:v>
                </c:pt>
                <c:pt idx="3">
                  <c:v>61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43495808"/>
        <c:axId val="43497344"/>
      </c:barChart>
      <c:catAx>
        <c:axId val="434958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3497344"/>
        <c:crosses val="autoZero"/>
        <c:auto val="1"/>
        <c:lblAlgn val="ctr"/>
        <c:lblOffset val="100"/>
        <c:noMultiLvlLbl val="0"/>
      </c:catAx>
      <c:valAx>
        <c:axId val="434973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3495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Средние</a:t>
            </a:r>
            <a:r>
              <a:rPr lang="ru-RU" sz="2800" baseline="0" dirty="0">
                <a:solidFill>
                  <a:schemeClr val="tx2">
                    <a:lumMod val="50000"/>
                  </a:schemeClr>
                </a:solidFill>
              </a:rPr>
              <a:t> баллы по предметам</a:t>
            </a:r>
            <a:endParaRPr lang="ru-RU" sz="2800" dirty="0">
              <a:solidFill>
                <a:schemeClr val="tx2">
                  <a:lumMod val="50000"/>
                </a:schemeClr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Литература</c:v>
                </c:pt>
                <c:pt idx="1">
                  <c:v>Химия</c:v>
                </c:pt>
                <c:pt idx="2">
                  <c:v>Биология</c:v>
                </c:pt>
                <c:pt idx="3">
                  <c:v>Физика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45</c:v>
                </c:pt>
                <c:pt idx="1">
                  <c:v>36</c:v>
                </c:pt>
                <c:pt idx="2">
                  <c:v>46</c:v>
                </c:pt>
                <c:pt idx="3">
                  <c:v>59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Литература</c:v>
                </c:pt>
                <c:pt idx="1">
                  <c:v>Химия</c:v>
                </c:pt>
                <c:pt idx="2">
                  <c:v>Биология</c:v>
                </c:pt>
                <c:pt idx="3">
                  <c:v>Физика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53</c:v>
                </c:pt>
                <c:pt idx="1">
                  <c:v>69</c:v>
                </c:pt>
                <c:pt idx="2">
                  <c:v>53</c:v>
                </c:pt>
                <c:pt idx="3">
                  <c:v>57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Литература</c:v>
                </c:pt>
                <c:pt idx="1">
                  <c:v>Химия</c:v>
                </c:pt>
                <c:pt idx="2">
                  <c:v>Биология</c:v>
                </c:pt>
                <c:pt idx="3">
                  <c:v>Физика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58</c:v>
                </c:pt>
                <c:pt idx="1">
                  <c:v>67</c:v>
                </c:pt>
                <c:pt idx="2">
                  <c:v>60</c:v>
                </c:pt>
                <c:pt idx="3">
                  <c:v>47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43612416"/>
        <c:axId val="43635072"/>
      </c:barChart>
      <c:catAx>
        <c:axId val="436124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3635072"/>
        <c:crosses val="autoZero"/>
        <c:auto val="1"/>
        <c:lblAlgn val="ctr"/>
        <c:lblOffset val="100"/>
        <c:noMultiLvlLbl val="0"/>
      </c:catAx>
      <c:valAx>
        <c:axId val="436350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3612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cap="all" baseline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800">
                <a:solidFill>
                  <a:schemeClr val="tx2">
                    <a:lumMod val="50000"/>
                  </a:schemeClr>
                </a:solidFill>
              </a:rPr>
              <a:t>ГИА-9: выбор предметов</a:t>
            </a:r>
          </a:p>
        </c:rich>
      </c:tx>
      <c:layout>
        <c:manualLayout>
          <c:xMode val="edge"/>
          <c:yMode val="edge"/>
          <c:x val="0.27918686623664746"/>
          <c:y val="4.8148148148148148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31861384514435698"/>
          <c:y val="0.27075865516810399"/>
          <c:w val="0.37203156897054535"/>
          <c:h val="0.6377684039495062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Предметы ОГЭ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0.13773037690715517"/>
                  <c:y val="4.444429862933799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6864944111080225E-2"/>
                  <c:y val="-1.8518518518518519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8.4324720555401123E-3"/>
                  <c:y val="3.703703703703703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9513652194390418E-2"/>
                  <c:y val="1.8518518518518519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/>
                </c:ext>
              </c:extLst>
            </c:dLbl>
            <c:dLbl>
              <c:idx val="4"/>
              <c:layout>
                <c:manualLayout>
                  <c:x val="-8.8540956583171196E-2"/>
                  <c:y val="2.592592592592592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0.14756826097195197"/>
                  <c:y val="3.703703703703703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0.10962213672202145"/>
                  <c:y val="-4.074074074074074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5.4811068361010726E-2"/>
                  <c:y val="-9.444444444444444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6.4648952425807524E-2"/>
                  <c:y val="-8.33333333333333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Английский язык </c:v>
                </c:pt>
                <c:pt idx="1">
                  <c:v>География</c:v>
                </c:pt>
                <c:pt idx="2">
                  <c:v>Обществознание </c:v>
                </c:pt>
                <c:pt idx="3">
                  <c:v>Информатика </c:v>
                </c:pt>
                <c:pt idx="4">
                  <c:v>Биология</c:v>
                </c:pt>
                <c:pt idx="5">
                  <c:v>Химия</c:v>
                </c:pt>
                <c:pt idx="6">
                  <c:v>Физика</c:v>
                </c:pt>
                <c:pt idx="7">
                  <c:v>История</c:v>
                </c:pt>
                <c:pt idx="8">
                  <c:v>Литература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19</c:v>
                </c:pt>
                <c:pt idx="1">
                  <c:v>27</c:v>
                </c:pt>
                <c:pt idx="2">
                  <c:v>42</c:v>
                </c:pt>
                <c:pt idx="3">
                  <c:v>28</c:v>
                </c:pt>
                <c:pt idx="4">
                  <c:v>20</c:v>
                </c:pt>
                <c:pt idx="5">
                  <c:v>6</c:v>
                </c:pt>
                <c:pt idx="6">
                  <c:v>9</c:v>
                </c:pt>
                <c:pt idx="7">
                  <c:v>4</c:v>
                </c:pt>
                <c:pt idx="8">
                  <c:v>1</c:v>
                </c:pt>
              </c:numCache>
            </c:numRef>
          </c:val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1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01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C3D47F-DB56-4EAD-AAA1-E13DA3986358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62290A-7CCB-4F9D-8EF2-60DB81B9EB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366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Особенности этого года:</a:t>
            </a:r>
          </a:p>
          <a:p>
            <a:pPr marL="171450" indent="-171450">
              <a:buFontTx/>
              <a:buChar char="-"/>
            </a:pPr>
            <a:r>
              <a:rPr lang="ru-RU" dirty="0" smtClean="0"/>
              <a:t>Было много отказов</a:t>
            </a:r>
            <a:r>
              <a:rPr lang="ru-RU" baseline="0" dirty="0" smtClean="0"/>
              <a:t> (заранее выбирали много предметов, не по профилю, отказалась только часть)</a:t>
            </a:r>
          </a:p>
          <a:p>
            <a:pPr marL="171450" indent="-171450">
              <a:buFontTx/>
              <a:buChar char="-"/>
            </a:pPr>
            <a:r>
              <a:rPr lang="ru-RU" baseline="0" dirty="0" smtClean="0"/>
              <a:t>Впервые сдавали географию, сократилось количество выбравших биологию, профильную математику, обществознание</a:t>
            </a:r>
          </a:p>
          <a:p>
            <a:pPr marL="171450" indent="-171450">
              <a:buFontTx/>
              <a:buChar char="-"/>
            </a:pPr>
            <a:r>
              <a:rPr lang="ru-RU" baseline="0" dirty="0" smtClean="0"/>
              <a:t>Литературу сдавал только один человек, сокращение в 5 раз</a:t>
            </a:r>
          </a:p>
          <a:p>
            <a:pPr marL="171450" indent="-171450">
              <a:buFontTx/>
              <a:buChar char="-"/>
            </a:pPr>
            <a:r>
              <a:rPr lang="ru-RU" baseline="0" dirty="0" smtClean="0"/>
              <a:t>В два раза сократилось число выбравших английский язык (25-12), историю (7-3)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62290A-7CCB-4F9D-8EF2-60DB81B9EB1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408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 всем предметам, кроме информатики,  средний балл по России снизился.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62290A-7CCB-4F9D-8EF2-60DB81B9EB1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68546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Средний балл по России по биологии, химии,</a:t>
            </a:r>
            <a:r>
              <a:rPr lang="ru-RU" baseline="0" dirty="0" smtClean="0"/>
              <a:t> литературе</a:t>
            </a:r>
            <a:r>
              <a:rPr lang="ru-RU" dirty="0" smtClean="0"/>
              <a:t> повысился по сравнению с прошлым годом, по физике снизился. А в нашей школе наоборот.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62290A-7CCB-4F9D-8EF2-60DB81B9EB1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84546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 прошлом году было 20% таких результатов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62290A-7CCB-4F9D-8EF2-60DB81B9EB18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62779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 сравнении с прошлыми годами -</a:t>
            </a:r>
            <a:r>
              <a:rPr lang="ru-RU" baseline="0" dirty="0" smtClean="0"/>
              <a:t> информатика (25/33/44/28), география (32/42/39/28), обществознание (31/40/31/42), биология (14/22/20), английский язык (14/21/19).</a:t>
            </a:r>
          </a:p>
          <a:p>
            <a:r>
              <a:rPr lang="ru-RU" baseline="0" dirty="0" smtClean="0"/>
              <a:t>литературу (11/3/1), химию (14/4/6) и особенно английский язык (38/14).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62290A-7CCB-4F9D-8EF2-60DB81B9EB18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594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chemeClr val="tx2">
                    <a:lumMod val="50000"/>
                  </a:schemeClr>
                </a:solidFill>
              </a:rPr>
              <a:t>ИТОГИ ГИА-2025</a:t>
            </a:r>
            <a:endParaRPr lang="ru-RU" sz="6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183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4488" y="-252413"/>
            <a:ext cx="9832976" cy="737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8617"/>
            <a:ext cx="8229600" cy="1143000"/>
          </a:xfrm>
        </p:spPr>
        <p:txBody>
          <a:bodyPr/>
          <a:lstStyle/>
          <a:p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Аттестаты с отличием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9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класс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052737"/>
            <a:ext cx="8784976" cy="4104455"/>
          </a:xfrm>
        </p:spPr>
        <p:txBody>
          <a:bodyPr numCol="2">
            <a:noAutofit/>
          </a:bodyPr>
          <a:lstStyle/>
          <a:p>
            <a:pPr marL="0" indent="0" algn="just">
              <a:buNone/>
            </a:pPr>
            <a:r>
              <a:rPr lang="ru-RU" sz="3600" b="1" dirty="0" smtClean="0"/>
              <a:t>				</a:t>
            </a:r>
          </a:p>
          <a:p>
            <a:pPr marL="0" indent="0" algn="just">
              <a:buNone/>
            </a:pPr>
            <a:r>
              <a:rPr lang="ru-RU" sz="3600" b="1" dirty="0" smtClean="0"/>
              <a:t>13 % выпускников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1333117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4488" y="-252413"/>
            <a:ext cx="9832976" cy="737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0657310"/>
              </p:ext>
            </p:extLst>
          </p:nvPr>
        </p:nvGraphicFramePr>
        <p:xfrm>
          <a:off x="-311058" y="0"/>
          <a:ext cx="9799546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99129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4488" y="-252413"/>
            <a:ext cx="9832976" cy="737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tx2">
                    <a:lumMod val="50000"/>
                  </a:schemeClr>
                </a:solidFill>
              </a:rPr>
              <a:t>Русский язык</a:t>
            </a:r>
            <a:endParaRPr lang="ru-RU" sz="4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075991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683568" y="6093296"/>
            <a:ext cx="80032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Средний балл по России – 60.7 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1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4488" y="-252413"/>
            <a:ext cx="9832976" cy="737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tx2">
                    <a:lumMod val="50000"/>
                  </a:schemeClr>
                </a:solidFill>
              </a:rPr>
              <a:t>Математика профильная</a:t>
            </a:r>
            <a:endParaRPr lang="ru-RU" sz="4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649919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635896" y="6165304"/>
            <a:ext cx="5050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>
                <a:solidFill>
                  <a:srgbClr val="002060"/>
                </a:solidFill>
              </a:rPr>
              <a:t>Средний балл по России – 62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44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4488" y="-252413"/>
            <a:ext cx="9832976" cy="737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0167411"/>
              </p:ext>
            </p:extLst>
          </p:nvPr>
        </p:nvGraphicFramePr>
        <p:xfrm>
          <a:off x="206434" y="227781"/>
          <a:ext cx="8867328" cy="56494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603215" y="5684683"/>
            <a:ext cx="5924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Средний балл по России: обществознание – 53,6, история – 55,8, информатика – 55,9, английский язык – 64,1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761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4488" y="-252413"/>
            <a:ext cx="9832976" cy="737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7914400"/>
              </p:ext>
            </p:extLst>
          </p:nvPr>
        </p:nvGraphicFramePr>
        <p:xfrm>
          <a:off x="721850" y="260648"/>
          <a:ext cx="8435280" cy="55774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269749" y="5733256"/>
            <a:ext cx="52210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Средний балл по России: физика – 61,7, биология – 54,5, химия – 58,1, литература – 61,9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9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4488" y="-234040"/>
            <a:ext cx="9832976" cy="737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20648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Результаты ЕГЭ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20688"/>
            <a:ext cx="7704856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90-100</a:t>
            </a:r>
            <a:r>
              <a:rPr lang="en-US" dirty="0" smtClean="0"/>
              <a:t> </a:t>
            </a:r>
            <a:r>
              <a:rPr lang="ru-RU" dirty="0" smtClean="0"/>
              <a:t>баллов – </a:t>
            </a:r>
            <a:r>
              <a:rPr lang="ru-RU" b="1" dirty="0" smtClean="0"/>
              <a:t>2</a:t>
            </a:r>
            <a:r>
              <a:rPr lang="ru-RU" dirty="0" smtClean="0"/>
              <a:t> результата </a:t>
            </a:r>
          </a:p>
          <a:p>
            <a:pPr marL="0" indent="0">
              <a:buNone/>
            </a:pPr>
            <a:r>
              <a:rPr lang="ru-RU" dirty="0" smtClean="0"/>
              <a:t>(1 % от общего количества)</a:t>
            </a:r>
          </a:p>
          <a:p>
            <a:pPr marL="0" indent="0">
              <a:buNone/>
            </a:pPr>
            <a:r>
              <a:rPr lang="ru-RU" dirty="0" smtClean="0"/>
              <a:t>80-89 баллов – </a:t>
            </a:r>
            <a:r>
              <a:rPr lang="ru-RU" b="1" dirty="0" smtClean="0"/>
              <a:t>13</a:t>
            </a:r>
            <a:r>
              <a:rPr lang="ru-RU" dirty="0" smtClean="0"/>
              <a:t> результата </a:t>
            </a:r>
          </a:p>
          <a:p>
            <a:pPr marL="0" indent="0">
              <a:buNone/>
            </a:pPr>
            <a:r>
              <a:rPr lang="ru-RU" dirty="0" smtClean="0"/>
              <a:t>(9 % от общего количества)</a:t>
            </a:r>
          </a:p>
          <a:p>
            <a:pPr marL="0" indent="0">
              <a:buNone/>
            </a:pPr>
            <a:r>
              <a:rPr lang="ru-RU" dirty="0" smtClean="0"/>
              <a:t>Всего результатов </a:t>
            </a:r>
            <a:r>
              <a:rPr lang="en-US" dirty="0" smtClean="0"/>
              <a:t>&gt; 80 </a:t>
            </a:r>
            <a:r>
              <a:rPr lang="ru-RU" dirty="0" smtClean="0"/>
              <a:t>баллов – </a:t>
            </a:r>
            <a:r>
              <a:rPr lang="ru-RU" b="1" dirty="0" smtClean="0"/>
              <a:t>15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 smtClean="0"/>
              <a:t>(10 % от общего количества)</a:t>
            </a:r>
            <a:endParaRPr lang="ru-RU" dirty="0"/>
          </a:p>
        </p:txBody>
      </p:sp>
      <p:pic>
        <p:nvPicPr>
          <p:cNvPr id="5" name="Picture 4" descr="http://adamsmanor.net/wp-content/uploads/2018/04/pen-paper-icon-pngcreate-icon-free-png-and-vector-of-pen-paper-icon-png.png">
            <a:extLst>
              <a:ext uri="{FF2B5EF4-FFF2-40B4-BE49-F238E27FC236}">
                <a16:creationId xmlns:a16="http://schemas.microsoft.com/office/drawing/2014/main" xmlns="" id="{5D88D7B8-6FD5-492F-A162-67097B9D8C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20688"/>
            <a:ext cx="484150" cy="4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http://adamsmanor.net/wp-content/uploads/2018/04/pen-paper-icon-pngcreate-icon-free-png-and-vector-of-pen-paper-icon-png.png">
            <a:extLst>
              <a:ext uri="{FF2B5EF4-FFF2-40B4-BE49-F238E27FC236}">
                <a16:creationId xmlns:a16="http://schemas.microsoft.com/office/drawing/2014/main" xmlns="" id="{5D88D7B8-6FD5-492F-A162-67097B9D8C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72816"/>
            <a:ext cx="484150" cy="4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270" y="3028037"/>
            <a:ext cx="48101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675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4488" y="-252413"/>
            <a:ext cx="9832976" cy="737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7445530"/>
              </p:ext>
            </p:extLst>
          </p:nvPr>
        </p:nvGraphicFramePr>
        <p:xfrm>
          <a:off x="107504" y="0"/>
          <a:ext cx="9036496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59856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Средний балл по предметам ОГЭ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48443"/>
              </p:ext>
            </p:extLst>
          </p:nvPr>
        </p:nvGraphicFramePr>
        <p:xfrm>
          <a:off x="323528" y="655951"/>
          <a:ext cx="8445623" cy="59586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96344"/>
                <a:gridCol w="1440160"/>
                <a:gridCol w="1368152"/>
                <a:gridCol w="1440160"/>
                <a:gridCol w="1100807"/>
              </a:tblGrid>
              <a:tr h="2488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предмет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2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4885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Русский язык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4,02</a:t>
                      </a:r>
                      <a:endParaRPr lang="ru-RU" sz="280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4,24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4,01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3,98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977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Математика 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3,9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3,76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3,85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4,05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977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Английский язык</a:t>
                      </a:r>
                      <a:endParaRPr lang="ru-RU" sz="28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4,3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4,7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4,48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4,47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977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История </a:t>
                      </a:r>
                      <a:endParaRPr lang="ru-RU" sz="28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4,5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8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977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Обществознание </a:t>
                      </a:r>
                      <a:endParaRPr lang="ru-RU" sz="28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3,5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3,5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3,81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3,95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977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Литература</a:t>
                      </a:r>
                      <a:endParaRPr lang="ru-RU" sz="28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4,7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977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Информатика</a:t>
                      </a:r>
                      <a:endParaRPr lang="ru-RU" sz="28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4,04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4,15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3,98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4,21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977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Физика</a:t>
                      </a:r>
                      <a:endParaRPr lang="ru-RU" sz="28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3,6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3,57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3,67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3,89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977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Химия</a:t>
                      </a:r>
                      <a:endParaRPr lang="ru-RU" sz="28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4,2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4,5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4,4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4,5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977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Биология</a:t>
                      </a:r>
                      <a:endParaRPr lang="ru-RU" sz="28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4,07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4,07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4,14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4,14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977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География</a:t>
                      </a:r>
                      <a:endParaRPr lang="ru-RU" sz="28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4,2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3,97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4,05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4,21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6045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</TotalTime>
  <Words>377</Words>
  <Application>Microsoft Office PowerPoint</Application>
  <PresentationFormat>Экран (4:3)</PresentationFormat>
  <Paragraphs>130</Paragraphs>
  <Slides>10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ИТОГИ ГИА-2025</vt:lpstr>
      <vt:lpstr>Презентация PowerPoint</vt:lpstr>
      <vt:lpstr>Русский язык</vt:lpstr>
      <vt:lpstr>Математика профильная</vt:lpstr>
      <vt:lpstr>Презентация PowerPoint</vt:lpstr>
      <vt:lpstr>Презентация PowerPoint</vt:lpstr>
      <vt:lpstr>Результаты ЕГЭ</vt:lpstr>
      <vt:lpstr>Презентация PowerPoint</vt:lpstr>
      <vt:lpstr>Средний балл по предметам ОГЭ</vt:lpstr>
      <vt:lpstr>Аттестаты с отличием 9 класс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Беляшова Татьяна Анатольевна</dc:creator>
  <cp:lastModifiedBy>Беляшова Татьяна Анатольевна</cp:lastModifiedBy>
  <cp:revision>106</cp:revision>
  <dcterms:created xsi:type="dcterms:W3CDTF">2022-07-08T09:41:48Z</dcterms:created>
  <dcterms:modified xsi:type="dcterms:W3CDTF">2026-02-03T09:01:45Z</dcterms:modified>
</cp:coreProperties>
</file>